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6" r:id="rId4"/>
    <p:sldId id="267" r:id="rId5"/>
    <p:sldId id="304" r:id="rId6"/>
    <p:sldId id="282" r:id="rId7"/>
    <p:sldId id="259" r:id="rId8"/>
    <p:sldId id="30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A3025-EC4C-4046-8284-3A9B7544F5F1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74BE0-5AA6-4453-BD4A-BE06B211F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0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6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64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9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3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81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8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7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" type="blank" preserve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02883-93BB-4C60-96E3-0ADEDBFA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BD1D-D978-42BE-8144-8BC32A58B4E1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3FBE8-C1EA-4755-AFD9-A79027EB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0072-5A02-4465-9F9B-9D41DC26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9BD3-0017-484D-84C4-F5F8106118D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ECA02-A701-455B-87F6-48B9A01DA4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7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2" type="blank" preserve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02883-93BB-4C60-96E3-0ADEDBFA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BD1D-D978-42BE-8144-8BC32A58B4E1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3FBE8-C1EA-4755-AFD9-A79027EB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10072-5A02-4465-9F9B-9D41DC26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9BD3-0017-484D-84C4-F5F8106118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D2C88-5D47-49D6-9CEE-FD680B86A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529" y="-297"/>
            <a:ext cx="12193057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3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3" userDrawn="1">
  <p:cSld name="Blan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1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4" userDrawn="1">
  <p:cSld name="Blan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597461-D686-4257-89EF-D9A199A53B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2217" y="2537431"/>
            <a:ext cx="7135091" cy="2521527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32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5" userDrawn="1">
  <p:cSld name="Blank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2A35B1D-ED3D-4CFA-8ECF-037EE6784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0763" y="0"/>
            <a:ext cx="9670474" cy="2286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>
                <a:solidFill>
                  <a:schemeClr val="accent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041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稻壳儿_刀客儿出品_17" userDrawn="1">
  <p:cSld name="Blank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06D5CF9-EBB8-4B25-81F1-6C27C97F15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6464" y="1804416"/>
            <a:ext cx="4821936" cy="29992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>
                <a:solidFill>
                  <a:schemeClr val="accent1"/>
                </a:solidFill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474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78C5E6-7304-4DB8-A896-48D19F64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DBFC-1C5D-40A0-9870-0B94462F0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46782-F6DE-46E8-9453-C5C593B9E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12E29-94E2-4408-BEB9-2E112B70A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F011E-AB8E-4AC0-8835-725B9E38F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04505-D00C-435B-AC84-888D8CE5FC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D6ED48-3BBD-43DA-8D01-2B0A3C0EF3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2000">
                <a:schemeClr val="tx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87" r:id="rId3"/>
    <p:sldLayoutId id="2147483666" r:id="rId4"/>
    <p:sldLayoutId id="2147483667" r:id="rId5"/>
    <p:sldLayoutId id="214748368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刀客儿出品_1">
            <a:extLst>
              <a:ext uri="{FF2B5EF4-FFF2-40B4-BE49-F238E27FC236}">
                <a16:creationId xmlns:a16="http://schemas.microsoft.com/office/drawing/2014/main" id="{34B4BB22-8474-4D51-97F3-12488DABC231}"/>
              </a:ext>
            </a:extLst>
          </p:cNvPr>
          <p:cNvSpPr txBox="1"/>
          <p:nvPr/>
        </p:nvSpPr>
        <p:spPr>
          <a:xfrm>
            <a:off x="3021686" y="1725124"/>
            <a:ext cx="57757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模拟多用户并发</a:t>
            </a:r>
            <a:endParaRPr lang="en-US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81E1D4-2E4D-4072-92CD-92CEE2C1A4F3}"/>
              </a:ext>
            </a:extLst>
          </p:cNvPr>
          <p:cNvSpPr txBox="1"/>
          <p:nvPr/>
        </p:nvSpPr>
        <p:spPr>
          <a:xfrm>
            <a:off x="8418990" y="3613211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田川 </a:t>
            </a:r>
            <a:r>
              <a:rPr lang="en-US" altLang="zh-CN" dirty="0">
                <a:solidFill>
                  <a:schemeClr val="bg1"/>
                </a:solidFill>
              </a:rPr>
              <a:t>17301080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4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89AA065A-D14F-423E-AB31-6FAE2C8362C9}"/>
              </a:ext>
            </a:extLst>
          </p:cNvPr>
          <p:cNvSpPr txBox="1"/>
          <p:nvPr/>
        </p:nvSpPr>
        <p:spPr>
          <a:xfrm>
            <a:off x="4464787" y="199217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并发与并行</a:t>
            </a:r>
            <a:endParaRPr 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稻壳儿_刀客儿出品_4">
            <a:extLst>
              <a:ext uri="{FF2B5EF4-FFF2-40B4-BE49-F238E27FC236}">
                <a16:creationId xmlns:a16="http://schemas.microsoft.com/office/drawing/2014/main" id="{3B456189-B585-468E-A88A-EFDDAF7CFD55}"/>
              </a:ext>
            </a:extLst>
          </p:cNvPr>
          <p:cNvGrpSpPr/>
          <p:nvPr/>
        </p:nvGrpSpPr>
        <p:grpSpPr>
          <a:xfrm>
            <a:off x="5372101" y="604836"/>
            <a:ext cx="1447800" cy="1447798"/>
            <a:chOff x="5454390" y="687124"/>
            <a:chExt cx="1283221" cy="12832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9472D-6DF9-449C-94A4-51CA5AEFC203}"/>
                </a:ext>
              </a:extLst>
            </p:cNvPr>
            <p:cNvSpPr/>
            <p:nvPr/>
          </p:nvSpPr>
          <p:spPr>
            <a:xfrm>
              <a:off x="5454390" y="687124"/>
              <a:ext cx="1283221" cy="128322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D060D4-3D31-42B5-B96F-F5685BA81134}"/>
                </a:ext>
              </a:extLst>
            </p:cNvPr>
            <p:cNvSpPr/>
            <p:nvPr/>
          </p:nvSpPr>
          <p:spPr>
            <a:xfrm>
              <a:off x="5528422" y="761156"/>
              <a:ext cx="1135157" cy="1135157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CD4EB3-30A4-47A9-B603-F71FD2E81635}"/>
                </a:ext>
              </a:extLst>
            </p:cNvPr>
            <p:cNvSpPr/>
            <p:nvPr/>
          </p:nvSpPr>
          <p:spPr>
            <a:xfrm>
              <a:off x="5602454" y="835188"/>
              <a:ext cx="987093" cy="9870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</p:grpSp>
      <p:sp>
        <p:nvSpPr>
          <p:cNvPr id="9" name="稻壳儿_刀客儿出品_5">
            <a:extLst>
              <a:ext uri="{FF2B5EF4-FFF2-40B4-BE49-F238E27FC236}">
                <a16:creationId xmlns:a16="http://schemas.microsoft.com/office/drawing/2014/main" id="{39E52BD8-942C-4B3D-BA4B-4AD05401AAFE}"/>
              </a:ext>
            </a:extLst>
          </p:cNvPr>
          <p:cNvSpPr txBox="1"/>
          <p:nvPr/>
        </p:nvSpPr>
        <p:spPr>
          <a:xfrm>
            <a:off x="5687876" y="974792"/>
            <a:ext cx="816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+mn-ea"/>
              </a:rPr>
              <a:t>01</a:t>
            </a:r>
            <a:endParaRPr lang="en-US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29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_刀客儿出品_4">
            <a:extLst>
              <a:ext uri="{FF2B5EF4-FFF2-40B4-BE49-F238E27FC236}">
                <a16:creationId xmlns:a16="http://schemas.microsoft.com/office/drawing/2014/main" id="{6BC1E73D-F717-49B9-A17A-EF5DEC18A034}"/>
              </a:ext>
            </a:extLst>
          </p:cNvPr>
          <p:cNvSpPr/>
          <p:nvPr/>
        </p:nvSpPr>
        <p:spPr>
          <a:xfrm>
            <a:off x="1619782" y="948798"/>
            <a:ext cx="7799426" cy="139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并行是指两个或者多个事件在同一时刻发生；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而并发是指两个或多个事件在同一时间间隔发生。</a:t>
            </a:r>
            <a:endParaRPr lang="id-ID" sz="28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921E4-4489-4FD0-97B6-58A2DD4B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978" y="2975822"/>
            <a:ext cx="2809875" cy="1971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E2DC5E-D4F9-44A5-AEEE-CF4248B5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86" y="2975822"/>
            <a:ext cx="29813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A603670-FDFC-4BE7-BAEB-80FF82227448}"/>
              </a:ext>
            </a:extLst>
          </p:cNvPr>
          <p:cNvSpPr txBox="1"/>
          <p:nvPr/>
        </p:nvSpPr>
        <p:spPr>
          <a:xfrm>
            <a:off x="1580224" y="3399429"/>
            <a:ext cx="8744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比如主任务是一个比较复杂的运算，为了节约时间，我们可以拆分成多个子任务，多线程同时执行，最终统一汇总任务。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其实生活也有类似的场景，比如马拉松赛跑，我们不可能按顺序依次跑步，这样得跑到猴年马月。一般来说都是大家听到发号命令一起跑，最终比赛结束，统一汇总成绩。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39F9D9-250E-4100-B148-B688CBDA1BBC}"/>
              </a:ext>
            </a:extLst>
          </p:cNvPr>
          <p:cNvSpPr txBox="1"/>
          <p:nvPr/>
        </p:nvSpPr>
        <p:spPr>
          <a:xfrm>
            <a:off x="3018407" y="363984"/>
            <a:ext cx="6525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bg1"/>
                </a:solidFill>
              </a:rPr>
              <a:t>CountDownLatch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90BFED-3ADD-407C-944B-4297098C13CC}"/>
              </a:ext>
            </a:extLst>
          </p:cNvPr>
          <p:cNvSpPr txBox="1"/>
          <p:nvPr/>
        </p:nvSpPr>
        <p:spPr>
          <a:xfrm>
            <a:off x="1642368" y="1527763"/>
            <a:ext cx="8256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CountDownLatch</a:t>
            </a:r>
            <a:r>
              <a:rPr lang="zh-CN" altLang="en-US" dirty="0">
                <a:solidFill>
                  <a:schemeClr val="bg1"/>
                </a:solidFill>
              </a:rPr>
              <a:t>是一个同步工具类，它允许一个或多个线程一直等待，直到其他线程的操作执行完后再执行。它的实现原理通过一个计数器来实现的，计数器的初始值为线程的数量。每当一个线程完成了自己的任务后，计数器的值就会减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。当计数器值到达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时，它表示所有的线程已经完成了任务，然后在闭锁上等待的线程就可以恢复执行任务。</a:t>
            </a:r>
          </a:p>
        </p:txBody>
      </p:sp>
    </p:spTree>
    <p:extLst>
      <p:ext uri="{BB962C8B-B14F-4D97-AF65-F5344CB8AC3E}">
        <p14:creationId xmlns:p14="http://schemas.microsoft.com/office/powerpoint/2010/main" val="182837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0C3180A-4613-4FA0-B574-37161DD71211}"/>
              </a:ext>
            </a:extLst>
          </p:cNvPr>
          <p:cNvSpPr/>
          <p:nvPr/>
        </p:nvSpPr>
        <p:spPr>
          <a:xfrm>
            <a:off x="1742982" y="1262705"/>
            <a:ext cx="83953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CountDownLatch在多线程并发编程中充当一个计时器的功能，该类主要通过countDown()和await()两个方法实现功能的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先通过建立CountDownLatch对象，并且传入参数即为count初始值。如果一个线程调用了await()方法，那么这个线程便进入阻塞状态，并进入阻塞队列。如果一个线程调用了countDown()方法，则会使count-1；当count的值为0时，这时候阻塞队列中调用await()方法的线程便会唤醒，从而进入后续的操作。</a:t>
            </a:r>
          </a:p>
        </p:txBody>
      </p:sp>
    </p:spTree>
    <p:extLst>
      <p:ext uri="{BB962C8B-B14F-4D97-AF65-F5344CB8AC3E}">
        <p14:creationId xmlns:p14="http://schemas.microsoft.com/office/powerpoint/2010/main" val="84426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_刀客儿出品_2">
            <a:extLst>
              <a:ext uri="{FF2B5EF4-FFF2-40B4-BE49-F238E27FC236}">
                <a16:creationId xmlns:a16="http://schemas.microsoft.com/office/drawing/2014/main" id="{408E0FB6-944C-4E7F-92FE-D465400083BC}"/>
              </a:ext>
            </a:extLst>
          </p:cNvPr>
          <p:cNvSpPr/>
          <p:nvPr/>
        </p:nvSpPr>
        <p:spPr>
          <a:xfrm>
            <a:off x="724143" y="2035632"/>
            <a:ext cx="4100695" cy="2535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在一个应用程序中，我们需要多次使用线程，也就意味着，我们需要多次创建并销毁线程。而创建并销毁线程的过程势必会消耗内存。而在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中，内存资源是及其宝贵的，所以，我们就提出了线程池的概念。</a:t>
            </a:r>
            <a:endParaRPr lang="id-ID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稻壳儿_刀客儿出品_4">
            <a:extLst>
              <a:ext uri="{FF2B5EF4-FFF2-40B4-BE49-F238E27FC236}">
                <a16:creationId xmlns:a16="http://schemas.microsoft.com/office/drawing/2014/main" id="{A6DDCB6E-2F9C-4FD6-82F4-0D146A6C5E00}"/>
              </a:ext>
            </a:extLst>
          </p:cNvPr>
          <p:cNvSpPr/>
          <p:nvPr/>
        </p:nvSpPr>
        <p:spPr>
          <a:xfrm>
            <a:off x="4390622" y="636322"/>
            <a:ext cx="2820138" cy="39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chemeClr val="bg1"/>
                </a:solidFill>
              </a:rPr>
              <a:t>ThreadPoolExecutor</a:t>
            </a:r>
            <a:endParaRPr lang="id-ID" sz="2800" dirty="0">
              <a:solidFill>
                <a:schemeClr val="accent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2CC993-D609-4742-8505-F5D4606CA0CC}"/>
              </a:ext>
            </a:extLst>
          </p:cNvPr>
          <p:cNvSpPr/>
          <p:nvPr/>
        </p:nvSpPr>
        <p:spPr>
          <a:xfrm>
            <a:off x="5176548" y="22450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池就是首先创建一些线程，它们的集合称为线程池。使用线程池可以很好地提高性能，线程池在系统启动时即创建大量空闲的线程，程序将一个任务传给线程池，线程池就会启动一条线程来执行这个任务，执行结束以后，该线程并不会死亡，而是再次返回线程池中成为空闲状态，等待执行下一个任务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_刀客儿出品_1">
            <a:extLst>
              <a:ext uri="{FF2B5EF4-FFF2-40B4-BE49-F238E27FC236}">
                <a16:creationId xmlns:a16="http://schemas.microsoft.com/office/drawing/2014/main" id="{89AA065A-D14F-423E-AB31-6FAE2C8362C9}"/>
              </a:ext>
            </a:extLst>
          </p:cNvPr>
          <p:cNvSpPr txBox="1"/>
          <p:nvPr/>
        </p:nvSpPr>
        <p:spPr>
          <a:xfrm>
            <a:off x="4772565" y="199217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+mj-ea"/>
                <a:ea typeface="+mj-ea"/>
              </a:rPr>
              <a:t>项目内容</a:t>
            </a:r>
            <a:endParaRPr 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稻壳儿_刀客儿出品_4">
            <a:extLst>
              <a:ext uri="{FF2B5EF4-FFF2-40B4-BE49-F238E27FC236}">
                <a16:creationId xmlns:a16="http://schemas.microsoft.com/office/drawing/2014/main" id="{3B456189-B585-468E-A88A-EFDDAF7CFD55}"/>
              </a:ext>
            </a:extLst>
          </p:cNvPr>
          <p:cNvGrpSpPr/>
          <p:nvPr/>
        </p:nvGrpSpPr>
        <p:grpSpPr>
          <a:xfrm>
            <a:off x="5372101" y="604836"/>
            <a:ext cx="1447800" cy="1447798"/>
            <a:chOff x="5454390" y="687124"/>
            <a:chExt cx="1283221" cy="128322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99472D-6DF9-449C-94A4-51CA5AEFC203}"/>
                </a:ext>
              </a:extLst>
            </p:cNvPr>
            <p:cNvSpPr/>
            <p:nvPr/>
          </p:nvSpPr>
          <p:spPr>
            <a:xfrm>
              <a:off x="5454390" y="687124"/>
              <a:ext cx="1283221" cy="1283221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D060D4-3D31-42B5-B96F-F5685BA81134}"/>
                </a:ext>
              </a:extLst>
            </p:cNvPr>
            <p:cNvSpPr/>
            <p:nvPr/>
          </p:nvSpPr>
          <p:spPr>
            <a:xfrm>
              <a:off x="5528422" y="761156"/>
              <a:ext cx="1135157" cy="1135157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CD4EB3-30A4-47A9-B603-F71FD2E81635}"/>
                </a:ext>
              </a:extLst>
            </p:cNvPr>
            <p:cNvSpPr/>
            <p:nvPr/>
          </p:nvSpPr>
          <p:spPr>
            <a:xfrm>
              <a:off x="5602454" y="835188"/>
              <a:ext cx="987093" cy="9870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US" sz="3600" dirty="0">
                <a:cs typeface="+mn-ea"/>
                <a:sym typeface="+mn-lt"/>
              </a:endParaRPr>
            </a:p>
          </p:txBody>
        </p:sp>
      </p:grpSp>
      <p:sp>
        <p:nvSpPr>
          <p:cNvPr id="9" name="稻壳儿_刀客儿出品_5">
            <a:extLst>
              <a:ext uri="{FF2B5EF4-FFF2-40B4-BE49-F238E27FC236}">
                <a16:creationId xmlns:a16="http://schemas.microsoft.com/office/drawing/2014/main" id="{39E52BD8-942C-4B3D-BA4B-4AD05401AAFE}"/>
              </a:ext>
            </a:extLst>
          </p:cNvPr>
          <p:cNvSpPr txBox="1"/>
          <p:nvPr/>
        </p:nvSpPr>
        <p:spPr>
          <a:xfrm>
            <a:off x="5687876" y="974792"/>
            <a:ext cx="816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+mn-ea"/>
              </a:rPr>
              <a:t>02</a:t>
            </a:r>
            <a:endParaRPr lang="en-US" sz="40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87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66B1C0-10FE-4387-98BA-531F70796742}"/>
              </a:ext>
            </a:extLst>
          </p:cNvPr>
          <p:cNvSpPr txBox="1"/>
          <p:nvPr/>
        </p:nvSpPr>
        <p:spPr>
          <a:xfrm>
            <a:off x="2902998" y="1118586"/>
            <a:ext cx="558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模仿多用户并发请求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6B4ACF-3C55-4FCB-98F2-044F8EA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3" y="2030378"/>
            <a:ext cx="3383581" cy="14896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A042E6-202E-47B3-96F8-2D24C773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09" y="2030377"/>
            <a:ext cx="3377298" cy="14896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DB4139-BFC7-46F9-B110-4EE062580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3" y="3901142"/>
            <a:ext cx="3406538" cy="1682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CE69A8-F78B-41EC-B0CC-65ADDEE97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10" y="3901141"/>
            <a:ext cx="3628096" cy="16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71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稻壳儿_刀客儿出品_1">
            <a:extLst>
              <a:ext uri="{FF2B5EF4-FFF2-40B4-BE49-F238E27FC236}">
                <a16:creationId xmlns:a16="http://schemas.microsoft.com/office/drawing/2014/main" id="{34B4BB22-8474-4D51-97F3-12488DABC231}"/>
              </a:ext>
            </a:extLst>
          </p:cNvPr>
          <p:cNvSpPr txBox="1"/>
          <p:nvPr/>
        </p:nvSpPr>
        <p:spPr>
          <a:xfrm>
            <a:off x="3208116" y="2364316"/>
            <a:ext cx="5775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+mj-ea"/>
                <a:ea typeface="+mj-ea"/>
              </a:rPr>
              <a:t>谢谢</a:t>
            </a:r>
            <a:endParaRPr lang="en-US" sz="8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67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FF5FF"/>
      </a:accent1>
      <a:accent2>
        <a:srgbClr val="62DFFC"/>
      </a:accent2>
      <a:accent3>
        <a:srgbClr val="2899CA"/>
      </a:accent3>
      <a:accent4>
        <a:srgbClr val="0063A5"/>
      </a:accent4>
      <a:accent5>
        <a:srgbClr val="004C80"/>
      </a:accent5>
      <a:accent6>
        <a:srgbClr val="003357"/>
      </a:accent6>
      <a:hlink>
        <a:srgbClr val="0563C1"/>
      </a:hlink>
      <a:folHlink>
        <a:srgbClr val="954F72"/>
      </a:folHlink>
    </a:clrScheme>
    <a:fontScheme name="Custom 4">
      <a:majorFont>
        <a:latin typeface="Century Gothic"/>
        <a:ea typeface="汉仪尚巍手书W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488</Words>
  <Application>Microsoft Office PowerPoint</Application>
  <PresentationFormat>宽屏</PresentationFormat>
  <Paragraphs>29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汉仪尚巍手书W</vt:lpstr>
      <vt:lpstr>微软雅黑</vt:lpstr>
      <vt:lpstr>微软雅黑</vt:lpstr>
      <vt:lpstr>Arial</vt:lpstr>
      <vt:lpstr>Calibri</vt:lpstr>
      <vt:lpstr>Century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lenovo</dc:creator>
  <cp:keywords/>
  <dc:description/>
  <cp:lastModifiedBy>lenovo</cp:lastModifiedBy>
  <cp:revision>23</cp:revision>
  <dcterms:created xsi:type="dcterms:W3CDTF">2019-02-25T11:55:33Z</dcterms:created>
  <dcterms:modified xsi:type="dcterms:W3CDTF">2019-11-13T10:42:32Z</dcterms:modified>
  <cp:category/>
</cp:coreProperties>
</file>